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8"/>
  </p:notesMasterIdLst>
  <p:sldIdLst>
    <p:sldId id="586" r:id="rId2"/>
    <p:sldId id="557" r:id="rId3"/>
    <p:sldId id="548" r:id="rId4"/>
    <p:sldId id="549" r:id="rId5"/>
    <p:sldId id="576" r:id="rId6"/>
    <p:sldId id="577" r:id="rId7"/>
    <p:sldId id="579" r:id="rId8"/>
    <p:sldId id="590" r:id="rId9"/>
    <p:sldId id="580" r:id="rId10"/>
    <p:sldId id="582" r:id="rId11"/>
    <p:sldId id="583" r:id="rId12"/>
    <p:sldId id="588" r:id="rId13"/>
    <p:sldId id="578" r:id="rId14"/>
    <p:sldId id="581" r:id="rId15"/>
    <p:sldId id="584" r:id="rId16"/>
    <p:sldId id="589" r:id="rId17"/>
  </p:sldIdLst>
  <p:sldSz cx="9906000" cy="6858000" type="A4"/>
  <p:notesSz cx="6742113" cy="98726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6D9F1"/>
    <a:srgbClr val="FAC095"/>
    <a:srgbClr val="B9CDE5"/>
    <a:srgbClr val="9BBB59"/>
    <a:srgbClr val="FACD90"/>
    <a:srgbClr val="87CDE5"/>
    <a:srgbClr val="9CBB59"/>
    <a:srgbClr val="FAC000"/>
    <a:srgbClr val="FFFFFF"/>
    <a:srgbClr val="FFFF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71" autoAdjust="0"/>
  </p:normalViewPr>
  <p:slideViewPr>
    <p:cSldViewPr>
      <p:cViewPr>
        <p:scale>
          <a:sx n="90" d="100"/>
          <a:sy n="90" d="100"/>
        </p:scale>
        <p:origin x="-600" y="34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2921219" cy="494259"/>
          </a:xfrm>
          <a:prstGeom prst="rect">
            <a:avLst/>
          </a:prstGeom>
        </p:spPr>
        <p:txBody>
          <a:bodyPr vert="horz" lIns="90146" tIns="45074" rIns="90146" bIns="4507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9342" y="2"/>
            <a:ext cx="2921219" cy="494259"/>
          </a:xfrm>
          <a:prstGeom prst="rect">
            <a:avLst/>
          </a:prstGeom>
        </p:spPr>
        <p:txBody>
          <a:bodyPr vert="horz" lIns="90146" tIns="45074" rIns="90146" bIns="45074" rtlCol="0"/>
          <a:lstStyle>
            <a:lvl1pPr algn="r">
              <a:defRPr sz="1200"/>
            </a:lvl1pPr>
          </a:lstStyle>
          <a:p>
            <a:fld id="{BE7758F8-2217-4958-B8AB-6E71AED33899}" type="datetimeFigureOut">
              <a:rPr lang="en-US" smtClean="0"/>
              <a:pPr/>
              <a:t>10/21/15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96913" y="739775"/>
            <a:ext cx="534828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146" tIns="45074" rIns="90146" bIns="4507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4367" y="4689201"/>
            <a:ext cx="5393380" cy="4443638"/>
          </a:xfrm>
          <a:prstGeom prst="rect">
            <a:avLst/>
          </a:prstGeom>
        </p:spPr>
        <p:txBody>
          <a:bodyPr vert="horz" lIns="90146" tIns="45074" rIns="90146" bIns="4507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4" y="9376842"/>
            <a:ext cx="2921219" cy="494259"/>
          </a:xfrm>
          <a:prstGeom prst="rect">
            <a:avLst/>
          </a:prstGeom>
        </p:spPr>
        <p:txBody>
          <a:bodyPr vert="horz" lIns="90146" tIns="45074" rIns="90146" bIns="4507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9342" y="9376842"/>
            <a:ext cx="2921219" cy="494259"/>
          </a:xfrm>
          <a:prstGeom prst="rect">
            <a:avLst/>
          </a:prstGeom>
        </p:spPr>
        <p:txBody>
          <a:bodyPr vert="horz" lIns="90146" tIns="45074" rIns="90146" bIns="45074" rtlCol="0" anchor="b"/>
          <a:lstStyle>
            <a:lvl1pPr algn="r">
              <a:defRPr sz="1200"/>
            </a:lvl1pPr>
          </a:lstStyle>
          <a:p>
            <a:fld id="{637E3E44-73FC-4D44-845E-F09D9E5197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38910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4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0C5753-CD7E-4447-BD98-36CB78284E32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252D12-3C78-44B0-A6A9-1AF041BFF2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E634BA-2C42-429A-AFFE-0EBBFFD98F22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FC3F61-83A5-48BC-B4FE-02F63D93A23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47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47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501B69-2543-43A2-A0C0-230D2B2DA908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92BB26-BC13-4284-B6BA-34FC6E621D8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991289-C46B-4025-BEF4-78DA62B71631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9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FB78A9-395A-43E0-B110-781762253F4B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CDC571-5041-41B4-B90C-E9125FAAD87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B2E88A-7EFA-428A-B261-2001B03C039D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F7FFF6-1436-407E-8028-B4C8DBF9C34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9BF292-29A4-490C-A2E2-DE4AB0EF1000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CFED5D-3681-454E-810B-EC62CEF8A9A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7A02D9-98A9-4DC8-AB34-65DF5EFDBA4C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3173F4-1867-48CC-83D6-F90EB4A532B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500C61-9BD3-4BEE-BB28-905CABACA448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938AAA-3562-461E-AC83-DF3258CB6B8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4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5" y="273059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4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8FE4906-9FB9-4BCE-91E4-322AD976773F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DD6C87-2419-47DC-A659-539835535A6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A2532C-6B73-4E2B-8E23-739CCD47AC83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D705AE-EA98-41B4-A5DD-1CF11A87D95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9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8D3BCAA-C890-469B-AEAE-0263DC741576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9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9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0C827CA-4E3F-43C5-9401-B47D048D726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Box 14"/>
          <p:cNvSpPr txBox="1">
            <a:spLocks noChangeArrowheads="1"/>
          </p:cNvSpPr>
          <p:nvPr/>
        </p:nvSpPr>
        <p:spPr bwMode="auto">
          <a:xfrm>
            <a:off x="457200" y="228600"/>
            <a:ext cx="9372599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defTabSz="957341">
              <a:lnSpc>
                <a:spcPts val="3300"/>
              </a:lnSpc>
            </a:pP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The Republic of the Union of Myanmar</a:t>
            </a:r>
          </a:p>
          <a:p>
            <a:pPr algn="ctr" defTabSz="957341">
              <a:lnSpc>
                <a:spcPts val="3300"/>
              </a:lnSpc>
            </a:pP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Ministry of Electric Power</a:t>
            </a:r>
          </a:p>
          <a:p>
            <a:pPr algn="ctr" defTabSz="957341">
              <a:lnSpc>
                <a:spcPts val="3300"/>
              </a:lnSpc>
            </a:pP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Electricity Supply Enterprise</a:t>
            </a:r>
          </a:p>
          <a:p>
            <a:pPr algn="ctr" defTabSz="957341">
              <a:lnSpc>
                <a:spcPts val="3300"/>
              </a:lnSpc>
            </a:pP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Northern Shan State Office</a:t>
            </a:r>
          </a:p>
        </p:txBody>
      </p:sp>
      <p:sp>
        <p:nvSpPr>
          <p:cNvPr id="2052" name="TextBox 15"/>
          <p:cNvSpPr txBox="1">
            <a:spLocks noChangeArrowheads="1"/>
          </p:cNvSpPr>
          <p:nvPr/>
        </p:nvSpPr>
        <p:spPr bwMode="auto">
          <a:xfrm>
            <a:off x="990600" y="4960203"/>
            <a:ext cx="8153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Priorities and Detailed Description of Electrification Plan</a:t>
            </a:r>
          </a:p>
          <a:p>
            <a:pPr algn="ctr" eaLnBrk="1" hangingPunct="1"/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For Northern Shan State</a:t>
            </a:r>
            <a:endParaRPr lang="en-US" sz="24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2053" name="TextBox 16"/>
          <p:cNvSpPr txBox="1">
            <a:spLocks noChangeArrowheads="1"/>
          </p:cNvSpPr>
          <p:nvPr/>
        </p:nvSpPr>
        <p:spPr bwMode="auto">
          <a:xfrm>
            <a:off x="457200" y="6260068"/>
            <a:ext cx="19800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b="1" dirty="0" smtClean="0">
                <a:latin typeface="Myanmar3" pitchFamily="18" charset="0"/>
                <a:ea typeface="Myanmar3" pitchFamily="18" charset="0"/>
                <a:cs typeface="Myanmar2" pitchFamily="34" charset="0"/>
              </a:rPr>
              <a:t>Dated -21.Oct.2015</a:t>
            </a:r>
            <a:endParaRPr lang="en-US" b="1" dirty="0">
              <a:latin typeface="Myanmar3" pitchFamily="18" charset="0"/>
              <a:ea typeface="Myanmar3" pitchFamily="18" charset="0"/>
              <a:cs typeface="Myanmar2" pitchFamily="34" charset="0"/>
            </a:endParaRPr>
          </a:p>
        </p:txBody>
      </p:sp>
      <p:pic>
        <p:nvPicPr>
          <p:cNvPr id="6" name="Picture 5" descr="MOEP_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94895" y="2362200"/>
            <a:ext cx="1748709" cy="22098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57200" y="228600"/>
            <a:ext cx="9372600" cy="6477000"/>
          </a:xfrm>
          <a:prstGeom prst="rect">
            <a:avLst/>
          </a:prstGeom>
          <a:noFill/>
          <a:ln w="19050">
            <a:solidFill>
              <a:srgbClr val="DA54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95300" y="533400"/>
            <a:ext cx="8915400" cy="762000"/>
          </a:xfrm>
        </p:spPr>
        <p:txBody>
          <a:bodyPr>
            <a:normAutofit/>
          </a:bodyPr>
          <a:lstStyle/>
          <a:p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Priority Electrification Plan for Muse District </a:t>
            </a:r>
            <a:b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</a:br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 (Within  2  miles from Existing  11  kV  Distribution  Line)</a:t>
            </a:r>
            <a:endParaRPr lang="en-US" sz="2200" b="1" dirty="0">
              <a:latin typeface="Myanmar2" pitchFamily="34" charset="0"/>
              <a:ea typeface="Myanmar3" pitchFamily="18" charset="0"/>
              <a:cs typeface="Myanmar2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599" y="1524000"/>
          <a:ext cx="9525001" cy="4190550"/>
        </p:xfrm>
        <a:graphic>
          <a:graphicData uri="http://schemas.openxmlformats.org/drawingml/2006/table">
            <a:tbl>
              <a:tblPr/>
              <a:tblGrid>
                <a:gridCol w="324012"/>
                <a:gridCol w="733502"/>
                <a:gridCol w="598106"/>
                <a:gridCol w="385105"/>
                <a:gridCol w="385105"/>
                <a:gridCol w="396664"/>
                <a:gridCol w="360338"/>
                <a:gridCol w="512246"/>
                <a:gridCol w="591502"/>
                <a:gridCol w="502339"/>
                <a:gridCol w="573338"/>
                <a:gridCol w="398315"/>
                <a:gridCol w="294291"/>
                <a:gridCol w="512246"/>
                <a:gridCol w="431339"/>
                <a:gridCol w="475920"/>
                <a:gridCol w="502339"/>
                <a:gridCol w="573338"/>
                <a:gridCol w="401618"/>
                <a:gridCol w="573338"/>
              </a:tblGrid>
              <a:tr h="48506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Township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No; of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Village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To be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Electrified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No of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House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House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hold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Popu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/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lation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To be constructed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Estimate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/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cost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(Mil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Kyats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)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Task regional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506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Cost for 11 kV Line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11/0.4 kV Transformer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400 V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Lines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(Miles)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Estimate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/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Cost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(Mil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Kyats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)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6400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mile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Material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Cost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Transport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Cost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Constru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/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ction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/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Cost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Total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kVA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Material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Cost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Trans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port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Cost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Constru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/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ction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/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Cost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Total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50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Muse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5394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8.20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196.046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10.660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31.406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238.112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142.939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10.400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4.550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157.889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396.001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9.90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444.401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4850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Namtkham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1234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1234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6354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11.30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270.160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14.690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43.279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328.129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1450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176.998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12.800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5.600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195.398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523.527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14.37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645.055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4850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Kukhine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1655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1655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8826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16.40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392.091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21.320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62.812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476.223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2050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385.417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31.200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13.650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430.267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906.490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29.70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1333.203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4850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Kyukoke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2050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0.78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18.648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1.014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2.987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22.650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65.018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4.800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2.100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71.918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94.568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8.75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392.779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64008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Total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4356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4370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22624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36.68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876.945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47.684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140.484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1065.114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4950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770.372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59.200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25.900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855.472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1920.586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62.72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2815.438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0" y="0"/>
            <a:ext cx="9906000" cy="762000"/>
          </a:xfrm>
          <a:prstGeom prst="rect">
            <a:avLst/>
          </a:prstGeom>
          <a:noFill/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Electrification Plan for Villages of Muse District</a:t>
            </a:r>
          </a:p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(Within 2 miles from Existing 11 kV Distribution Line)</a:t>
            </a:r>
            <a:endParaRPr lang="en-US" sz="22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6200" y="838200"/>
            <a:ext cx="3505200" cy="1219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31" tIns="45715" rIns="91431" bIns="45715" rtlCol="0">
            <a:normAutofit/>
          </a:bodyPr>
          <a:lstStyle/>
          <a:p>
            <a:pPr marL="285750" indent="-285750">
              <a:spcBef>
                <a:spcPct val="20000"/>
              </a:spcBef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To be Constructed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11 kV Distribution Line  36.68  miles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400 V Distribution Line  62.72  miles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11/0.4 kV Distribution Transformer 74 </a:t>
            </a:r>
            <a:r>
              <a:rPr lang="en-US" sz="14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4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endParaRPr lang="en-US" sz="14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pic>
        <p:nvPicPr>
          <p:cNvPr id="12" name="Picture 11" descr="Muse district new.jpg"/>
          <p:cNvPicPr>
            <a:picLocks noChangeAspect="1"/>
          </p:cNvPicPr>
          <p:nvPr/>
        </p:nvPicPr>
        <p:blipFill>
          <a:blip r:embed="rId2" cstate="print"/>
          <a:srcRect l="15154" t="31111" r="3033" b="13333"/>
          <a:stretch>
            <a:fillRect/>
          </a:stretch>
        </p:blipFill>
        <p:spPr>
          <a:xfrm>
            <a:off x="4267200" y="1600200"/>
            <a:ext cx="5184648" cy="4800600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7239000" y="838200"/>
            <a:ext cx="2362200" cy="1143000"/>
          </a:xfrm>
          <a:prstGeom prst="rect">
            <a:avLst/>
          </a:prstGeom>
          <a:solidFill>
            <a:srgbClr val="FFFF00"/>
          </a:solidFill>
        </p:spPr>
        <p:txBody>
          <a:bodyPr vert="horz" lIns="91431" tIns="45715" rIns="91431" bIns="45715" rtlCol="0">
            <a:normAutofit fontScale="85000" lnSpcReduction="20000"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Pansai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Kyukoke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 Township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 -   6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6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441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Estimated Cost              -   94.57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800600" y="838200"/>
            <a:ext cx="2362200" cy="1143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31" tIns="45715" rIns="91431" bIns="45715" rtlCol="0">
            <a:normAutofit fontScale="85000" lnSpcReduction="20000"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 Muse Township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 -   13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6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1040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Estimated Cost              -    396.00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657600" y="2057400"/>
            <a:ext cx="2362200" cy="1143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lIns="91431" tIns="45715" rIns="91431" bIns="45715" rtlCol="0">
            <a:normAutofit fontScale="85000" lnSpcReduction="20000"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Namkham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Township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 -   16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6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1234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Estimated Cost              -   523.53  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6629400" y="5638800"/>
            <a:ext cx="2362200" cy="1143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vert="horz" lIns="91431" tIns="45715" rIns="91431" bIns="45715" rtlCol="0">
            <a:normAutofit fontScale="85000" lnSpcReduction="20000"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KukhineTownship</a:t>
            </a:r>
            <a:endParaRPr lang="en-US" sz="16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 -   39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6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1655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Estimated Cost              -   906.49  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2400" y="914400"/>
            <a:ext cx="9601200" cy="609600"/>
          </a:xfrm>
          <a:solidFill>
            <a:srgbClr val="FFFF00"/>
          </a:solidFill>
        </p:spPr>
        <p:txBody>
          <a:bodyPr>
            <a:noAutofit/>
          </a:bodyPr>
          <a:lstStyle/>
          <a:p>
            <a:pPr>
              <a:lnSpc>
                <a:spcPct val="130000"/>
              </a:lnSpc>
            </a:pPr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The Statement of Fiscal Yearly Budget and Electrified Connection for Northern Shan State </a:t>
            </a:r>
            <a:endParaRPr lang="en-US" sz="2200" b="1" dirty="0">
              <a:latin typeface="Myanmar2" pitchFamily="34" charset="0"/>
              <a:ea typeface="Myanmar3" pitchFamily="18" charset="0"/>
              <a:cs typeface="Myanmar2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52402" y="1524000"/>
          <a:ext cx="9585687" cy="4343400"/>
        </p:xfrm>
        <a:graphic>
          <a:graphicData uri="http://schemas.openxmlformats.org/drawingml/2006/table">
            <a:tbl>
              <a:tblPr/>
              <a:tblGrid>
                <a:gridCol w="272936"/>
                <a:gridCol w="2377440"/>
                <a:gridCol w="1038133"/>
                <a:gridCol w="914400"/>
                <a:gridCol w="787954"/>
                <a:gridCol w="1371600"/>
                <a:gridCol w="588185"/>
                <a:gridCol w="823427"/>
                <a:gridCol w="588185"/>
                <a:gridCol w="823427"/>
              </a:tblGrid>
              <a:tr h="538962">
                <a:tc rowSpan="3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Sr.</a:t>
                      </a:r>
                      <a:b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Fiscal Year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State/Region</a:t>
                      </a:r>
                      <a:b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Capital Budget for </a:t>
                      </a:r>
                      <a:endParaRPr lang="en-US" sz="1600" b="1" i="0" u="none" strike="noStrike" dirty="0" smtClean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ESE 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(mil </a:t>
                      </a:r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Kyats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State/Region</a:t>
                      </a:r>
                      <a:br>
                        <a:rPr lang="en-US" sz="16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Capital Budget</a:t>
                      </a:r>
                      <a:br>
                        <a:rPr lang="en-US" sz="16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for DRD (mil kyats)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Electrified  Connection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4769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On Grid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Off Grid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8665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Cost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/>
                      </a:r>
                      <a:b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for 11 kV Line</a:t>
                      </a:r>
                      <a:b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&amp; 11/0.4 TR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Cost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/>
                      </a:r>
                      <a:b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for 400 V</a:t>
                      </a:r>
                      <a:b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Line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Off Grid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Village</a:t>
                      </a:r>
                      <a:br>
                        <a:rPr lang="en-US" sz="16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(Nos)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Consumer</a:t>
                      </a:r>
                      <a:b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</a:t>
                      </a:r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Village</a:t>
                      </a:r>
                      <a:br>
                        <a:rPr lang="en-US" sz="16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(Nos)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Consumer</a:t>
                      </a:r>
                      <a:b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</a:t>
                      </a:r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481627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2014--2015 Estimate (BE+RE)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655.245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445.777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1101.022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3614.540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26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1820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260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16457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627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2015-2016 Estimate (BE+RE)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2416.780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2548.000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4964.780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2841.856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77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4625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242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13537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520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2016-2017 Budget Estimate (BE)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3661.230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3786.400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7447.630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6452.400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3120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508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27617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627">
                <a:tc grid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Grand 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6733.255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6780.177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13513.432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12908.796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151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9565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1020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57611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09600" y="685800"/>
            <a:ext cx="8648700" cy="609600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Main  Materials  List  Transported  to  </a:t>
            </a:r>
            <a:r>
              <a:rPr lang="en-US" sz="2200" b="1" dirty="0" err="1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Lashio</a:t>
            </a:r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  District  Office</a:t>
            </a:r>
            <a:endParaRPr lang="en-US" sz="2200" b="1" dirty="0">
              <a:latin typeface="Myanmar2" pitchFamily="34" charset="0"/>
              <a:ea typeface="Myanmar3" pitchFamily="18" charset="0"/>
              <a:cs typeface="Myanmar2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81000" y="1564076"/>
          <a:ext cx="9144000" cy="4608125"/>
        </p:xfrm>
        <a:graphic>
          <a:graphicData uri="http://schemas.openxmlformats.org/drawingml/2006/table">
            <a:tbl>
              <a:tblPr/>
              <a:tblGrid>
                <a:gridCol w="434600"/>
                <a:gridCol w="4259088"/>
                <a:gridCol w="1338570"/>
                <a:gridCol w="3111742"/>
              </a:tblGrid>
              <a:tr h="9117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Sr</a:t>
                      </a:r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/>
                      </a:r>
                      <a:b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Description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Quantities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Transported Site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51468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11/0.4 kV Distribution Transformer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78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Lashio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District, PMO Office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68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10 m Concrete Pole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3506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Lashio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District, PMO Office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826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ACSR 95 mm</a:t>
                      </a:r>
                      <a:r>
                        <a:rPr lang="en-US" sz="1600" b="0" i="0" u="none" strike="noStrike" baseline="30000" dirty="0">
                          <a:solidFill>
                            <a:srgbClr val="000000"/>
                          </a:solidFill>
                          <a:latin typeface="Myanmar2"/>
                        </a:rPr>
                        <a:t>2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134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Lashio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District, PMO Office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68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11 kV, Disc Insulator with Fitting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8865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Lashio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District, PMO Office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68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11 kV, Pin Insulator with Spindle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1747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Lashio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District, PMO Office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68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Surge Arrestors,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Disconnectors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, Fuse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78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Lashio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District, PMO Office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68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Other materials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 Lot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Lashio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District, PMO Office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95300" y="685800"/>
            <a:ext cx="8915400" cy="609600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Main  Materials  List  Transported  to  </a:t>
            </a:r>
            <a:r>
              <a:rPr lang="en-US" sz="2200" b="1" dirty="0" err="1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Kyaukme</a:t>
            </a:r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  District  Office</a:t>
            </a:r>
            <a:endParaRPr lang="en-US" sz="2200" b="1" dirty="0">
              <a:latin typeface="Myanmar2" pitchFamily="34" charset="0"/>
              <a:ea typeface="Myanmar3" pitchFamily="18" charset="0"/>
              <a:cs typeface="Myanmar2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81001" y="1600200"/>
          <a:ext cx="9220199" cy="4571998"/>
        </p:xfrm>
        <a:graphic>
          <a:graphicData uri="http://schemas.openxmlformats.org/drawingml/2006/table">
            <a:tbl>
              <a:tblPr/>
              <a:tblGrid>
                <a:gridCol w="468172"/>
                <a:gridCol w="3957940"/>
                <a:gridCol w="1441971"/>
                <a:gridCol w="3352116"/>
              </a:tblGrid>
              <a:tr h="9939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Sr</a:t>
                      </a:r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/>
                      </a:r>
                      <a:b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9277" marR="9277" marT="9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Description</a:t>
                      </a:r>
                    </a:p>
                  </a:txBody>
                  <a:tcPr marL="9277" marR="9277" marT="9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Quantities</a:t>
                      </a:r>
                    </a:p>
                  </a:txBody>
                  <a:tcPr marL="9277" marR="9277" marT="9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Transported Site</a:t>
                      </a:r>
                    </a:p>
                  </a:txBody>
                  <a:tcPr marL="9277" marR="9277" marT="9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5040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9277" marR="9277" marT="9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11/0.4 kV Distribution Transformer</a:t>
                      </a:r>
                    </a:p>
                  </a:txBody>
                  <a:tcPr marL="9277" marR="9277" marT="9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69</a:t>
                      </a:r>
                    </a:p>
                  </a:txBody>
                  <a:tcPr marL="9277" marR="9277" marT="9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Kyaukme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District, PMO Office</a:t>
                      </a:r>
                    </a:p>
                  </a:txBody>
                  <a:tcPr marL="9277" marR="9277" marT="9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</a:t>
                      </a:r>
                    </a:p>
                  </a:txBody>
                  <a:tcPr marL="9277" marR="9277" marT="9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10 m Concrete Pole</a:t>
                      </a:r>
                    </a:p>
                  </a:txBody>
                  <a:tcPr marL="9277" marR="9277" marT="9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2766</a:t>
                      </a:r>
                    </a:p>
                  </a:txBody>
                  <a:tcPr marL="9277" marR="9277" marT="9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Kyaukme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District, PMO Office</a:t>
                      </a:r>
                    </a:p>
                  </a:txBody>
                  <a:tcPr marL="9277" marR="9277" marT="9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7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3</a:t>
                      </a:r>
                    </a:p>
                  </a:txBody>
                  <a:tcPr marL="9277" marR="9277" marT="9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ACSR 95 mm</a:t>
                      </a:r>
                      <a:r>
                        <a:rPr lang="en-US" sz="1600" b="0" i="0" u="none" strike="noStrike" baseline="30000" dirty="0">
                          <a:solidFill>
                            <a:srgbClr val="000000"/>
                          </a:solidFill>
                          <a:latin typeface="Myanmar2"/>
                        </a:rPr>
                        <a:t>2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</a:p>
                  </a:txBody>
                  <a:tcPr marL="9277" marR="9277" marT="9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105</a:t>
                      </a:r>
                    </a:p>
                  </a:txBody>
                  <a:tcPr marL="9277" marR="9277" marT="9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Kyaukme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District, PMO Office</a:t>
                      </a:r>
                    </a:p>
                  </a:txBody>
                  <a:tcPr marL="9277" marR="9277" marT="9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</a:t>
                      </a:r>
                    </a:p>
                  </a:txBody>
                  <a:tcPr marL="9277" marR="9277" marT="9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11 kV, Disc Insulator with Fitting</a:t>
                      </a:r>
                    </a:p>
                  </a:txBody>
                  <a:tcPr marL="9277" marR="9277" marT="9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1420</a:t>
                      </a:r>
                    </a:p>
                  </a:txBody>
                  <a:tcPr marL="9277" marR="9277" marT="9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Kyaukme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District, PMO Office</a:t>
                      </a:r>
                    </a:p>
                  </a:txBody>
                  <a:tcPr marL="9277" marR="9277" marT="9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</a:t>
                      </a:r>
                    </a:p>
                  </a:txBody>
                  <a:tcPr marL="9277" marR="9277" marT="9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 kV, Pin Insulator with Spindle</a:t>
                      </a:r>
                    </a:p>
                  </a:txBody>
                  <a:tcPr marL="9277" marR="9277" marT="9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7083</a:t>
                      </a:r>
                    </a:p>
                  </a:txBody>
                  <a:tcPr marL="9277" marR="9277" marT="9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Kyaukme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District, PMO Office</a:t>
                      </a:r>
                    </a:p>
                  </a:txBody>
                  <a:tcPr marL="9277" marR="9277" marT="9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</a:t>
                      </a:r>
                    </a:p>
                  </a:txBody>
                  <a:tcPr marL="9277" marR="9277" marT="9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Surge Arrestors, Disconnectors, Fuse</a:t>
                      </a:r>
                    </a:p>
                  </a:txBody>
                  <a:tcPr marL="9277" marR="9277" marT="9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69</a:t>
                      </a:r>
                    </a:p>
                  </a:txBody>
                  <a:tcPr marL="9277" marR="9277" marT="9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Kyaukme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District, PMO Office</a:t>
                      </a:r>
                    </a:p>
                  </a:txBody>
                  <a:tcPr marL="9277" marR="9277" marT="9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</a:t>
                      </a:r>
                    </a:p>
                  </a:txBody>
                  <a:tcPr marL="9277" marR="9277" marT="9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Other materials</a:t>
                      </a:r>
                    </a:p>
                  </a:txBody>
                  <a:tcPr marL="9277" marR="9277" marT="9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 Lot</a:t>
                      </a:r>
                    </a:p>
                  </a:txBody>
                  <a:tcPr marL="9277" marR="9277" marT="9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Kyaukme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District, PMO Office</a:t>
                      </a:r>
                    </a:p>
                  </a:txBody>
                  <a:tcPr marL="9277" marR="9277" marT="9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915400" cy="609600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Main  Materials  List  Transported  to  Muse  District  Office</a:t>
            </a:r>
            <a:endParaRPr lang="en-US" sz="2200" b="1" dirty="0">
              <a:latin typeface="Myanmar2" pitchFamily="34" charset="0"/>
              <a:ea typeface="Myanmar3" pitchFamily="18" charset="0"/>
              <a:cs typeface="Myanmar2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57200" y="1600198"/>
          <a:ext cx="8991599" cy="4549271"/>
        </p:xfrm>
        <a:graphic>
          <a:graphicData uri="http://schemas.openxmlformats.org/drawingml/2006/table">
            <a:tbl>
              <a:tblPr/>
              <a:tblGrid>
                <a:gridCol w="427356"/>
                <a:gridCol w="4054860"/>
                <a:gridCol w="1385413"/>
                <a:gridCol w="3123970"/>
              </a:tblGrid>
              <a:tr h="9870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Sr</a:t>
                      </a:r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/>
                      </a:r>
                      <a:b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Description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Quantities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Transported Site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5006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11/0.4 kV Distribution Transformer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74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Muse District, PMO Office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6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2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10 m Concrete Pole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2056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Muse District, PMO Office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810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ACSR 95 mm</a:t>
                      </a:r>
                      <a:r>
                        <a:rPr lang="en-US" sz="1600" b="0" i="0" u="none" strike="noStrike" baseline="30000" dirty="0">
                          <a:solidFill>
                            <a:srgbClr val="000000"/>
                          </a:solidFill>
                          <a:latin typeface="Myanmar2"/>
                        </a:rPr>
                        <a:t>2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76.26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Muse District, PMO Office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6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11 kV, Disc Insulator with Fitting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1102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Muse District, PMO Office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6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 kV, Pin Insulator with Spindle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5118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Muse District, PMO Office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6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Surge Arrestors, Disconnectors, Fuse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74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Muse District, PMO Office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6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Other materials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 Lot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Muse District, PMO Office</a:t>
                      </a:r>
                    </a:p>
                  </a:txBody>
                  <a:tcPr marL="6278" marR="6278" marT="6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914400" y="914400"/>
            <a:ext cx="8229600" cy="4343400"/>
          </a:xfrm>
          <a:prstGeom prst="ellipse">
            <a:avLst/>
          </a:prstGeom>
          <a:solidFill>
            <a:srgbClr val="11C1FF"/>
          </a:solidFill>
          <a:ln w="101600" cmpd="thinThick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95400" y="2474774"/>
            <a:ext cx="7378700" cy="11079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yanmar2" pitchFamily="34" charset="0"/>
                <a:cs typeface="Myanmar2" pitchFamily="34" charset="0"/>
              </a:rPr>
              <a:t>THANK </a:t>
            </a:r>
            <a:r>
              <a:rPr lang="en-US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yanmar2" pitchFamily="34" charset="0"/>
                <a:cs typeface="Myanmar2" pitchFamily="34" charset="0"/>
              </a:rPr>
              <a:t>YOU</a:t>
            </a:r>
            <a:endParaRPr lang="my-MM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yanmar2" pitchFamily="34" charset="0"/>
              <a:cs typeface="Myanmar2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Box 1"/>
          <p:cNvSpPr txBox="1">
            <a:spLocks noChangeArrowheads="1"/>
          </p:cNvSpPr>
          <p:nvPr/>
        </p:nvSpPr>
        <p:spPr bwMode="auto">
          <a:xfrm>
            <a:off x="228600" y="559713"/>
            <a:ext cx="9448800" cy="4308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200" b="1" dirty="0">
                <a:latin typeface="Myanmar2" pitchFamily="34" charset="0"/>
              </a:rPr>
              <a:t>Priority Electrification Project List for </a:t>
            </a:r>
            <a:r>
              <a:rPr lang="en-US" sz="2200" b="1" dirty="0" smtClean="0">
                <a:latin typeface="Myanmar2" pitchFamily="34" charset="0"/>
              </a:rPr>
              <a:t>Northern </a:t>
            </a:r>
            <a:r>
              <a:rPr lang="en-US" sz="2200" b="1" dirty="0">
                <a:latin typeface="Myanmar2" pitchFamily="34" charset="0"/>
              </a:rPr>
              <a:t>Shan State</a:t>
            </a:r>
          </a:p>
        </p:txBody>
      </p:sp>
      <p:sp>
        <p:nvSpPr>
          <p:cNvPr id="57347" name="Rectangle 2"/>
          <p:cNvSpPr>
            <a:spLocks noChangeArrowheads="1"/>
          </p:cNvSpPr>
          <p:nvPr/>
        </p:nvSpPr>
        <p:spPr bwMode="auto">
          <a:xfrm>
            <a:off x="758163" y="1111251"/>
            <a:ext cx="8614437" cy="4628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latin typeface="Myanmar2" pitchFamily="34" charset="0"/>
              </a:rPr>
              <a:t>The following facts are agreement after discussion with Chief Minister (Shan State)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b="1" dirty="0">
                <a:latin typeface="Myanmar2" pitchFamily="34" charset="0"/>
              </a:rPr>
              <a:t> </a:t>
            </a:r>
            <a:r>
              <a:rPr lang="en-US" b="1" dirty="0" smtClean="0">
                <a:latin typeface="Myanmar2" pitchFamily="34" charset="0"/>
              </a:rPr>
              <a:t> To </a:t>
            </a:r>
            <a:r>
              <a:rPr lang="en-US" b="1" dirty="0">
                <a:latin typeface="Myanmar2" pitchFamily="34" charset="0"/>
              </a:rPr>
              <a:t>be performed priority the villages still without Electricity, which have along the main road.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b="1" dirty="0">
                <a:latin typeface="Myanmar2" pitchFamily="34" charset="0"/>
              </a:rPr>
              <a:t> </a:t>
            </a:r>
            <a:r>
              <a:rPr lang="en-US" b="1" dirty="0" smtClean="0">
                <a:latin typeface="Myanmar2" pitchFamily="34" charset="0"/>
              </a:rPr>
              <a:t> To </a:t>
            </a:r>
            <a:r>
              <a:rPr lang="en-US" b="1" dirty="0">
                <a:latin typeface="Myanmar2" pitchFamily="34" charset="0"/>
              </a:rPr>
              <a:t>meet the electrical safety and voltage to establish priorities.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b="1" dirty="0">
                <a:latin typeface="Myanmar2" pitchFamily="34" charset="0"/>
              </a:rPr>
              <a:t> </a:t>
            </a:r>
            <a:r>
              <a:rPr lang="en-US" b="1" dirty="0" smtClean="0">
                <a:latin typeface="Myanmar2" pitchFamily="34" charset="0"/>
              </a:rPr>
              <a:t> To </a:t>
            </a:r>
            <a:r>
              <a:rPr lang="en-US" b="1" dirty="0">
                <a:latin typeface="Myanmar2" pitchFamily="34" charset="0"/>
              </a:rPr>
              <a:t>Build quality products with proper power distribution Line.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b="1" dirty="0"/>
              <a:t> </a:t>
            </a:r>
            <a:r>
              <a:rPr lang="en-US" b="1" dirty="0" smtClean="0"/>
              <a:t> </a:t>
            </a:r>
            <a:r>
              <a:rPr lang="en-US" b="1" dirty="0" smtClean="0">
                <a:latin typeface="Myanmar2" pitchFamily="34" charset="0"/>
                <a:ea typeface="Myanmar2" pitchFamily="34" charset="0"/>
                <a:cs typeface="Myanmar2" pitchFamily="34" charset="0"/>
              </a:rPr>
              <a:t>The </a:t>
            </a:r>
            <a:r>
              <a:rPr lang="en-US" b="1" dirty="0">
                <a:latin typeface="Myanmar2" pitchFamily="34" charset="0"/>
                <a:ea typeface="Myanmar2" pitchFamily="34" charset="0"/>
                <a:cs typeface="Myanmar2" pitchFamily="34" charset="0"/>
              </a:rPr>
              <a:t>villages within 2 miles from  National Grid Line.(11 kV Line)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b="1" dirty="0">
                <a:latin typeface="Myanmar2" pitchFamily="34" charset="0"/>
                <a:ea typeface="Myanmar2" pitchFamily="34" charset="0"/>
                <a:cs typeface="Myanmar2" pitchFamily="34" charset="0"/>
              </a:rPr>
              <a:t> </a:t>
            </a:r>
            <a:r>
              <a:rPr lang="en-US" b="1" dirty="0" smtClean="0">
                <a:latin typeface="Myanmar2" pitchFamily="34" charset="0"/>
                <a:ea typeface="Myanmar2" pitchFamily="34" charset="0"/>
                <a:cs typeface="Myanmar2" pitchFamily="34" charset="0"/>
              </a:rPr>
              <a:t> To </a:t>
            </a:r>
            <a:r>
              <a:rPr lang="en-US" b="1" dirty="0">
                <a:latin typeface="Myanmar2" pitchFamily="34" charset="0"/>
                <a:ea typeface="Myanmar2" pitchFamily="34" charset="0"/>
                <a:cs typeface="Myanmar2" pitchFamily="34" charset="0"/>
              </a:rPr>
              <a:t>be performed priority villages having </a:t>
            </a:r>
            <a:r>
              <a:rPr lang="en-US" b="1" dirty="0" smtClean="0">
                <a:latin typeface="Myanmar2" pitchFamily="34" charset="0"/>
                <a:ea typeface="Myanmar2" pitchFamily="34" charset="0"/>
                <a:cs typeface="Myanmar2" pitchFamily="34" charset="0"/>
              </a:rPr>
              <a:t>households </a:t>
            </a:r>
            <a:r>
              <a:rPr lang="en-US" b="1" dirty="0">
                <a:latin typeface="Myanmar2" pitchFamily="34" charset="0"/>
                <a:ea typeface="Myanmar2" pitchFamily="34" charset="0"/>
                <a:cs typeface="Myanmar2" pitchFamily="34" charset="0"/>
              </a:rPr>
              <a:t>more than 100 and above.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b="1" dirty="0">
                <a:latin typeface="Myanmar2" pitchFamily="34" charset="0"/>
                <a:ea typeface="Myanmar2" pitchFamily="34" charset="0"/>
                <a:cs typeface="Myanmar2" pitchFamily="34" charset="0"/>
              </a:rPr>
              <a:t> </a:t>
            </a:r>
            <a:r>
              <a:rPr lang="en-US" b="1" dirty="0" smtClean="0">
                <a:latin typeface="Myanmar2" pitchFamily="34" charset="0"/>
                <a:ea typeface="Myanmar2" pitchFamily="34" charset="0"/>
                <a:cs typeface="Myanmar2" pitchFamily="34" charset="0"/>
              </a:rPr>
              <a:t> To </a:t>
            </a:r>
            <a:r>
              <a:rPr lang="en-US" b="1" dirty="0">
                <a:latin typeface="Myanmar2" pitchFamily="34" charset="0"/>
                <a:ea typeface="Myanmar2" pitchFamily="34" charset="0"/>
                <a:cs typeface="Myanmar2" pitchFamily="34" charset="0"/>
              </a:rPr>
              <a:t>be explain the public of villages to construct the low voltage line by local fund.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b="1" dirty="0">
                <a:latin typeface="Myanmar2" pitchFamily="34" charset="0"/>
                <a:ea typeface="Myanmar2" pitchFamily="34" charset="0"/>
                <a:cs typeface="Myanmar2" pitchFamily="34" charset="0"/>
              </a:rPr>
              <a:t> </a:t>
            </a:r>
            <a:r>
              <a:rPr lang="en-US" b="1" dirty="0" smtClean="0">
                <a:latin typeface="Myanmar2" pitchFamily="34" charset="0"/>
                <a:ea typeface="Myanmar2" pitchFamily="34" charset="0"/>
                <a:cs typeface="Myanmar2" pitchFamily="34" charset="0"/>
              </a:rPr>
              <a:t> In </a:t>
            </a:r>
            <a:r>
              <a:rPr lang="en-US" b="1" dirty="0">
                <a:latin typeface="Myanmar2" pitchFamily="34" charset="0"/>
                <a:ea typeface="Myanmar2" pitchFamily="34" charset="0"/>
                <a:cs typeface="Myanmar2" pitchFamily="34" charset="0"/>
              </a:rPr>
              <a:t>areas with difficult transportation to go to all the relevant authorities spicy leaves.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b="1" dirty="0">
                <a:latin typeface="Myanmar2" pitchFamily="34" charset="0"/>
                <a:ea typeface="Myanmar2" pitchFamily="34" charset="0"/>
                <a:cs typeface="Myanmar2" pitchFamily="34" charset="0"/>
              </a:rPr>
              <a:t> </a:t>
            </a:r>
            <a:r>
              <a:rPr lang="en-US" b="1" dirty="0" smtClean="0">
                <a:latin typeface="Myanmar2" pitchFamily="34" charset="0"/>
                <a:ea typeface="Myanmar2" pitchFamily="34" charset="0"/>
                <a:cs typeface="Myanmar2" pitchFamily="34" charset="0"/>
              </a:rPr>
              <a:t> And </a:t>
            </a:r>
            <a:r>
              <a:rPr lang="en-US" b="1" dirty="0">
                <a:latin typeface="Myanmar2" pitchFamily="34" charset="0"/>
                <a:ea typeface="Myanmar2" pitchFamily="34" charset="0"/>
                <a:cs typeface="Myanmar2" pitchFamily="34" charset="0"/>
              </a:rPr>
              <a:t>then, the remain villages will be implemented </a:t>
            </a:r>
            <a:r>
              <a:rPr lang="en-US" b="1" dirty="0" smtClean="0">
                <a:latin typeface="Myanmar2" pitchFamily="34" charset="0"/>
                <a:ea typeface="Myanmar2" pitchFamily="34" charset="0"/>
                <a:cs typeface="Myanmar2" pitchFamily="34" charset="0"/>
              </a:rPr>
              <a:t>continuously </a:t>
            </a:r>
            <a:r>
              <a:rPr lang="en-US" b="1" dirty="0">
                <a:latin typeface="Myanmar2" pitchFamily="34" charset="0"/>
                <a:ea typeface="Myanmar2" pitchFamily="34" charset="0"/>
                <a:cs typeface="Myanmar2" pitchFamily="34" charset="0"/>
              </a:rPr>
              <a:t>by National Electrification Plan.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b="1" dirty="0">
                <a:latin typeface="Myanmar2" pitchFamily="34" charset="0"/>
                <a:ea typeface="Myanmar2" pitchFamily="34" charset="0"/>
                <a:cs typeface="Myanmar2" pitchFamily="34" charset="0"/>
              </a:rPr>
              <a:t> </a:t>
            </a:r>
            <a:r>
              <a:rPr lang="en-US" b="1" dirty="0" smtClean="0">
                <a:latin typeface="Myanmar2" pitchFamily="34" charset="0"/>
                <a:ea typeface="Myanmar2" pitchFamily="34" charset="0"/>
                <a:cs typeface="Myanmar2" pitchFamily="34" charset="0"/>
              </a:rPr>
              <a:t> ESE (Northern </a:t>
            </a:r>
            <a:r>
              <a:rPr lang="en-US" b="1" dirty="0">
                <a:latin typeface="Myanmar2" pitchFamily="34" charset="0"/>
                <a:ea typeface="Myanmar2" pitchFamily="34" charset="0"/>
                <a:cs typeface="Myanmar2" pitchFamily="34" charset="0"/>
              </a:rPr>
              <a:t>Shan State) will implement the work done under management MOEP coordination    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latin typeface="Myanmar2" pitchFamily="34" charset="0"/>
                <a:ea typeface="Myanmar2" pitchFamily="34" charset="0"/>
                <a:cs typeface="Myanmar2" pitchFamily="34" charset="0"/>
              </a:rPr>
              <a:t>      especially </a:t>
            </a:r>
            <a:r>
              <a:rPr lang="en-US" b="1" dirty="0">
                <a:latin typeface="Myanmar2" pitchFamily="34" charset="0"/>
                <a:ea typeface="Myanmar2" pitchFamily="34" charset="0"/>
                <a:cs typeface="Myanmar2" pitchFamily="34" charset="0"/>
              </a:rPr>
              <a:t>with local Government.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938AAA-3562-461E-AC83-DF3258CB6B8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95300" y="381000"/>
            <a:ext cx="8915400" cy="762000"/>
          </a:xfrm>
        </p:spPr>
        <p:txBody>
          <a:bodyPr>
            <a:noAutofit/>
          </a:bodyPr>
          <a:lstStyle/>
          <a:p>
            <a:pPr>
              <a:lnSpc>
                <a:spcPts val="3400"/>
              </a:lnSpc>
            </a:pPr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Priority Electrification Plan for Northern Shan State </a:t>
            </a:r>
            <a:b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</a:br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(Within  2  miles from Existing  11  kV  Distribution  Line)</a:t>
            </a:r>
            <a:endParaRPr lang="en-US" sz="2200" b="1" dirty="0">
              <a:latin typeface="Myanmar2" pitchFamily="34" charset="0"/>
              <a:ea typeface="Myanmar3" pitchFamily="18" charset="0"/>
              <a:cs typeface="Myanmar2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2400" y="1523999"/>
          <a:ext cx="9611143" cy="4572001"/>
        </p:xfrm>
        <a:graphic>
          <a:graphicData uri="http://schemas.openxmlformats.org/drawingml/2006/table">
            <a:tbl>
              <a:tblPr/>
              <a:tblGrid>
                <a:gridCol w="19440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7090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37090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42258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08325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569341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533712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502920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398867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565224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xmlns="" val="20014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xmlns="" val="20015"/>
                    </a:ext>
                  </a:extLst>
                </a:gridCol>
                <a:gridCol w="533712">
                  <a:extLst>
                    <a:ext uri="{9D8B030D-6E8A-4147-A177-3AD203B41FA5}">
                      <a16:colId xmlns:a16="http://schemas.microsoft.com/office/drawing/2014/main" xmlns="" val="20016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xmlns="" val="20017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xmlns="" val="20018"/>
                    </a:ext>
                  </a:extLst>
                </a:gridCol>
                <a:gridCol w="608325">
                  <a:extLst>
                    <a:ext uri="{9D8B030D-6E8A-4147-A177-3AD203B41FA5}">
                      <a16:colId xmlns:a16="http://schemas.microsoft.com/office/drawing/2014/main" xmlns="" val="20019"/>
                    </a:ext>
                  </a:extLst>
                </a:gridCol>
              </a:tblGrid>
              <a:tr h="41212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3683" marR="3683" marT="36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Distric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3683" marR="3683" marT="36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No; of</a:t>
                      </a:r>
                      <a:b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Village</a:t>
                      </a:r>
                      <a:b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To be</a:t>
                      </a:r>
                      <a:b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 err="1" smtClean="0">
                          <a:solidFill>
                            <a:schemeClr val="tx1"/>
                          </a:solidFill>
                          <a:latin typeface="Myanmar2"/>
                        </a:rPr>
                        <a:t>Electrif</a:t>
                      </a:r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-</a:t>
                      </a:r>
                    </a:p>
                    <a:p>
                      <a:pPr algn="ctr" fontAlgn="ctr"/>
                      <a:r>
                        <a:rPr lang="en-US" sz="1300" b="1" i="0" u="none" strike="noStrike" dirty="0" err="1" smtClean="0">
                          <a:solidFill>
                            <a:schemeClr val="tx1"/>
                          </a:solidFill>
                          <a:latin typeface="Myanmar2"/>
                        </a:rPr>
                        <a:t>ied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3683" marR="3683" marT="36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No of</a:t>
                      </a:r>
                      <a:b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House</a:t>
                      </a:r>
                    </a:p>
                  </a:txBody>
                  <a:tcPr marL="3683" marR="3683" marT="36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House</a:t>
                      </a:r>
                      <a:b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hold</a:t>
                      </a:r>
                    </a:p>
                  </a:txBody>
                  <a:tcPr marL="3683" marR="3683" marT="36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Popu</a:t>
                      </a:r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/>
                      </a:r>
                      <a:b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lation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3683" marR="3683" marT="36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To be constructed</a:t>
                      </a:r>
                    </a:p>
                  </a:txBody>
                  <a:tcPr marL="3683" marR="3683" marT="36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Estimate</a:t>
                      </a:r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/>
                      </a:r>
                      <a:b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cost</a:t>
                      </a:r>
                      <a:b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(Mil</a:t>
                      </a:r>
                      <a:b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Kyats</a:t>
                      </a:r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)</a:t>
                      </a:r>
                    </a:p>
                  </a:txBody>
                  <a:tcPr marL="3683" marR="3683" marT="36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Task </a:t>
                      </a:r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 regional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3683" marR="3683" marT="36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212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Cost for 11 kV Line</a:t>
                      </a:r>
                    </a:p>
                  </a:txBody>
                  <a:tcPr marL="3683" marR="3683" marT="36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11/0.4 kV Transformer</a:t>
                      </a:r>
                    </a:p>
                  </a:txBody>
                  <a:tcPr marL="3683" marR="3683" marT="36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400 V</a:t>
                      </a:r>
                      <a:b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Lines</a:t>
                      </a:r>
                      <a:b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(Miles)</a:t>
                      </a:r>
                    </a:p>
                  </a:txBody>
                  <a:tcPr marL="3683" marR="3683" marT="36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Estimate</a:t>
                      </a:r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/>
                      </a:r>
                      <a:b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Cost</a:t>
                      </a:r>
                      <a:b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(Mil</a:t>
                      </a:r>
                      <a:b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Kyats</a:t>
                      </a:r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)</a:t>
                      </a:r>
                    </a:p>
                  </a:txBody>
                  <a:tcPr marL="3683" marR="3683" marT="36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713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mile</a:t>
                      </a:r>
                    </a:p>
                  </a:txBody>
                  <a:tcPr marL="3683" marR="3683" marT="36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Material</a:t>
                      </a:r>
                      <a:b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Cost</a:t>
                      </a:r>
                    </a:p>
                  </a:txBody>
                  <a:tcPr marL="3683" marR="3683" marT="36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err="1" smtClean="0">
                          <a:solidFill>
                            <a:schemeClr val="tx1"/>
                          </a:solidFill>
                          <a:latin typeface="Myanmar2"/>
                        </a:rPr>
                        <a:t>Transp</a:t>
                      </a:r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-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ort</a:t>
                      </a:r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/>
                      </a:r>
                      <a:b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Cost</a:t>
                      </a:r>
                    </a:p>
                  </a:txBody>
                  <a:tcPr marL="3683" marR="3683" marT="36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Constru</a:t>
                      </a:r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/>
                      </a:r>
                      <a:b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ction</a:t>
                      </a:r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/>
                      </a:r>
                      <a:b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Cost</a:t>
                      </a:r>
                    </a:p>
                  </a:txBody>
                  <a:tcPr marL="3683" marR="3683" marT="36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Total</a:t>
                      </a:r>
                    </a:p>
                  </a:txBody>
                  <a:tcPr marL="3683" marR="3683" marT="36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kVA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3683" marR="3683" marT="36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3683" marR="3683" marT="36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Material</a:t>
                      </a:r>
                      <a:b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Cost</a:t>
                      </a:r>
                    </a:p>
                  </a:txBody>
                  <a:tcPr marL="3683" marR="3683" marT="36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Trans</a:t>
                      </a:r>
                      <a:b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port</a:t>
                      </a:r>
                      <a:b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Cost</a:t>
                      </a:r>
                    </a:p>
                  </a:txBody>
                  <a:tcPr marL="3683" marR="3683" marT="36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Constru</a:t>
                      </a:r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/>
                      </a:r>
                      <a:b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ction</a:t>
                      </a:r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/>
                      </a:r>
                      <a:b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Cost</a:t>
                      </a:r>
                    </a:p>
                  </a:txBody>
                  <a:tcPr marL="3683" marR="3683" marT="36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Total</a:t>
                      </a:r>
                    </a:p>
                  </a:txBody>
                  <a:tcPr marL="3683" marR="3683" marT="36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9411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3683" marR="3683" marT="36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Lashio</a:t>
                      </a:r>
                    </a:p>
                  </a:txBody>
                  <a:tcPr marL="3683" marR="3683" marT="36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3511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3511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16781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64.42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1540.153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83.746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246.729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1870.63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4650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786.334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83.527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34.485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904.346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2774.974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53.57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2404.704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9411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2</a:t>
                      </a:r>
                    </a:p>
                  </a:txBody>
                  <a:tcPr marL="3683" marR="3683" marT="36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Kyaukme</a:t>
                      </a:r>
                    </a:p>
                  </a:txBody>
                  <a:tcPr marL="3683" marR="3683" marT="36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5023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4971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21977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50.52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1207.832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65.676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193.492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1467.00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5220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731.339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129.34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49.400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910.083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2377.083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46.85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2103.050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9411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3</a:t>
                      </a:r>
                    </a:p>
                  </a:txBody>
                  <a:tcPr marL="3683" marR="3683" marT="36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Muse</a:t>
                      </a:r>
                    </a:p>
                  </a:txBody>
                  <a:tcPr marL="3683" marR="3683" marT="36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4356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4370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22624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36.68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876.945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47.684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140.484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1065.11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4950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74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770.372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59.200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25.900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855.472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1920.586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62.72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2815.438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9411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Total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3683" marR="3683" marT="36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3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3683" marR="3683" marT="36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12890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12852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61382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151.6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3624.931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197.106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580.705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4402.74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14820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221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2288.05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272.07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109.785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2669.901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7072.643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163.1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7323.191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10-9-2015 NEP Map State.jpg"/>
          <p:cNvPicPr>
            <a:picLocks noChangeAspect="1"/>
          </p:cNvPicPr>
          <p:nvPr/>
        </p:nvPicPr>
        <p:blipFill>
          <a:blip r:embed="rId2" cstate="print"/>
          <a:srcRect l="22293" t="15636" r="14376" b="7045"/>
          <a:stretch>
            <a:fillRect/>
          </a:stretch>
        </p:blipFill>
        <p:spPr>
          <a:xfrm>
            <a:off x="2286000" y="1905000"/>
            <a:ext cx="6096000" cy="4800600"/>
          </a:xfrm>
          <a:prstGeom prst="rect">
            <a:avLst/>
          </a:prstGeom>
          <a:solidFill>
            <a:schemeClr val="bg2"/>
          </a:solidFill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381000" y="228600"/>
            <a:ext cx="9906000" cy="685800"/>
          </a:xfrm>
          <a:prstGeom prst="rect">
            <a:avLst/>
          </a:prstGeom>
          <a:noFill/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Electrification Plan for Villages of </a:t>
            </a:r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Northern Shan State </a:t>
            </a:r>
            <a:endParaRPr lang="en-US" sz="2200" b="1" dirty="0" smtClean="0">
              <a:latin typeface="Myanmar2" pitchFamily="34" charset="0"/>
              <a:cs typeface="Myanmar2" pitchFamily="34" charset="0"/>
            </a:endParaRPr>
          </a:p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(Within 2 miles from Existing 11 kV Distribution Line)</a:t>
            </a:r>
            <a:endParaRPr lang="en-US" sz="22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162800" y="1600200"/>
            <a:ext cx="2514600" cy="1295400"/>
          </a:xfrm>
          <a:prstGeom prst="rect">
            <a:avLst/>
          </a:prstGeom>
          <a:solidFill>
            <a:srgbClr val="FFFF00"/>
          </a:solidFill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Muse  District</a:t>
            </a:r>
          </a:p>
          <a:p>
            <a:pPr>
              <a:spcBef>
                <a:spcPct val="20000"/>
              </a:spcBef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-   49  </a:t>
            </a:r>
            <a:r>
              <a:rPr lang="en-US" sz="14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4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-   4370</a:t>
            </a:r>
          </a:p>
          <a:p>
            <a:pPr>
              <a:spcBef>
                <a:spcPct val="20000"/>
              </a:spcBef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Estimated Cost            -    1920.586</a:t>
            </a:r>
          </a:p>
          <a:p>
            <a:pPr>
              <a:spcBef>
                <a:spcPct val="20000"/>
              </a:spcBef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</a:t>
            </a:r>
            <a:r>
              <a:rPr lang="en-US" sz="14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sz="14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52400" y="2362200"/>
            <a:ext cx="2819400" cy="1143000"/>
          </a:xfrm>
          <a:prstGeom prst="rect">
            <a:avLst/>
          </a:prstGeom>
          <a:solidFill>
            <a:srgbClr val="B4FCAE"/>
          </a:solidFill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4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Kyaukme</a:t>
            </a: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District</a:t>
            </a:r>
          </a:p>
          <a:p>
            <a:pPr>
              <a:spcBef>
                <a:spcPct val="20000"/>
              </a:spcBef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-   61 </a:t>
            </a:r>
            <a:r>
              <a:rPr lang="en-US" sz="14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4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-   4971</a:t>
            </a:r>
          </a:p>
          <a:p>
            <a:pPr>
              <a:spcBef>
                <a:spcPct val="20000"/>
              </a:spcBef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Estimated Cost       -  2377.083 (mil </a:t>
            </a:r>
            <a:r>
              <a:rPr lang="en-US" sz="14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sz="14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34340" y="4701540"/>
            <a:ext cx="2308860" cy="1318260"/>
          </a:xfrm>
          <a:prstGeom prst="rect">
            <a:avLst/>
          </a:prstGeom>
          <a:solidFill>
            <a:srgbClr val="99CCFF"/>
          </a:solidFill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4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Lashio</a:t>
            </a: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District</a:t>
            </a:r>
          </a:p>
          <a:p>
            <a:pPr>
              <a:spcBef>
                <a:spcPct val="20000"/>
              </a:spcBef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-   77 </a:t>
            </a:r>
            <a:r>
              <a:rPr lang="en-US" sz="14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4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-   3511</a:t>
            </a:r>
          </a:p>
          <a:p>
            <a:pPr>
              <a:spcBef>
                <a:spcPct val="20000"/>
              </a:spcBef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Estimated Cost       -  2774.974</a:t>
            </a:r>
          </a:p>
          <a:p>
            <a:pPr>
              <a:spcBef>
                <a:spcPct val="20000"/>
              </a:spcBef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(mil </a:t>
            </a:r>
            <a:r>
              <a:rPr lang="en-US" sz="14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81000" y="990600"/>
            <a:ext cx="3124200" cy="1143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31" tIns="45715" rIns="91431" bIns="45715" rtlCol="0">
            <a:normAutofit/>
          </a:bodyPr>
          <a:lstStyle/>
          <a:p>
            <a:pPr marL="285750" indent="-285750">
              <a:spcBef>
                <a:spcPct val="20000"/>
              </a:spcBef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To be Constructed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11 kV Distribution Line 151.62  miles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400 V Distribution Line   163.14  miles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11/0.4 kV Distribution Transformer 221 </a:t>
            </a:r>
            <a:r>
              <a:rPr lang="en-US" sz="14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4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endParaRPr lang="en-US" sz="14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9144000" cy="762000"/>
          </a:xfrm>
          <a:noFill/>
        </p:spPr>
        <p:txBody>
          <a:bodyPr>
            <a:normAutofit fontScale="90000"/>
          </a:bodyPr>
          <a:lstStyle/>
          <a:p>
            <a:pPr>
              <a:lnSpc>
                <a:spcPts val="3300"/>
              </a:lnSpc>
            </a:pPr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Priority Electrification Plan for </a:t>
            </a:r>
            <a:r>
              <a:rPr lang="en-US" sz="2200" b="1" dirty="0" err="1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Lashio</a:t>
            </a:r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 District </a:t>
            </a:r>
            <a:b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</a:br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 (Within  2  miles from Existing  11  kV  Distribution  Line)</a:t>
            </a:r>
            <a:endParaRPr lang="en-US" sz="2200" b="1" dirty="0">
              <a:latin typeface="Myanmar2" pitchFamily="34" charset="0"/>
              <a:ea typeface="Myanmar3" pitchFamily="18" charset="0"/>
              <a:cs typeface="Myanmar2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28600" y="1219200"/>
          <a:ext cx="9448800" cy="4046250"/>
        </p:xfrm>
        <a:graphic>
          <a:graphicData uri="http://schemas.openxmlformats.org/drawingml/2006/table">
            <a:tbl>
              <a:tblPr/>
              <a:tblGrid>
                <a:gridCol w="211971"/>
                <a:gridCol w="623670"/>
                <a:gridCol w="641712"/>
                <a:gridCol w="413720"/>
                <a:gridCol w="413720"/>
                <a:gridCol w="394037"/>
                <a:gridCol w="361232"/>
                <a:gridCol w="569541"/>
                <a:gridCol w="635151"/>
                <a:gridCol w="510494"/>
                <a:gridCol w="569541"/>
                <a:gridCol w="325147"/>
                <a:gridCol w="211971"/>
                <a:gridCol w="549859"/>
                <a:gridCol w="431762"/>
                <a:gridCol w="510494"/>
                <a:gridCol w="502292"/>
                <a:gridCol w="572823"/>
                <a:gridCol w="430122"/>
                <a:gridCol w="569541"/>
              </a:tblGrid>
              <a:tr h="45873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Township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No; of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Village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To be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Electrified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No of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House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House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hold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Popu</a:t>
                      </a:r>
                      <a:b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lation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To be constructed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Estimate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/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cost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(Mil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Kyats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)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Task regional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87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Cost for 11 kV Line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11/0.4 kV Transformer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400 V</a:t>
                      </a:r>
                      <a:b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Lines</a:t>
                      </a:r>
                      <a:b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(Miles)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Estimate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/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Cost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(Mil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Kyats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)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8351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mile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Material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Cost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Transport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Cost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Constru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/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ction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/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Cost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Total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kVA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Material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Cost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Trans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port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Cost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Constru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/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ction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/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Cost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Total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87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Lashio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1723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1723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8097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29.62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708.155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38.506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113.445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860.106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2200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390.067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52.327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20.835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463.229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1323.334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18.32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822.366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4587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Hsenwi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608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2871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9.50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227.126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12.350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36.385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275.861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150.145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12.000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5.250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167.395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443.256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15.50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695.780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4587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Tantyan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4010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13.10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313.195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17.030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50.173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380.398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950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144.992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11.200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4.900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161.092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541.490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13.25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594.779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4587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Mongyal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1803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12.20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291.678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15.860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46.726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354.264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101.130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8.000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3.500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112.630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466.894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6.50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291.779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45873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Total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3511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3511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16781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64.42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1540.153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83.746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246.729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1870.628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4650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786.334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83.527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34.485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904.346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2774.974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53.57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2404.704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0" y="0"/>
            <a:ext cx="9906000" cy="685800"/>
          </a:xfrm>
          <a:prstGeom prst="rect">
            <a:avLst/>
          </a:prstGeom>
          <a:noFill/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Electrification Plan for Villages of </a:t>
            </a:r>
            <a:r>
              <a:rPr lang="en-US" sz="2200" b="1" dirty="0" err="1" smtClean="0">
                <a:latin typeface="Myanmar2" pitchFamily="34" charset="0"/>
                <a:cs typeface="Myanmar2" pitchFamily="34" charset="0"/>
              </a:rPr>
              <a:t>Lashio</a:t>
            </a: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 District</a:t>
            </a:r>
          </a:p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(Within 2 miles from Existing 11 kV Distribution Line)</a:t>
            </a:r>
            <a:endParaRPr lang="en-US" sz="2200" b="1" dirty="0">
              <a:latin typeface="Myanmar2" pitchFamily="34" charset="0"/>
              <a:cs typeface="Myanmar2" pitchFamily="34" charset="0"/>
            </a:endParaRPr>
          </a:p>
        </p:txBody>
      </p:sp>
      <p:pic>
        <p:nvPicPr>
          <p:cNvPr id="14" name="Picture 13" descr="Lashio district new.jpg"/>
          <p:cNvPicPr>
            <a:picLocks noChangeAspect="1"/>
          </p:cNvPicPr>
          <p:nvPr/>
        </p:nvPicPr>
        <p:blipFill>
          <a:blip r:embed="rId2" cstate="print"/>
          <a:srcRect l="2561" t="23333" r="29246" b="3333"/>
          <a:stretch>
            <a:fillRect/>
          </a:stretch>
        </p:blipFill>
        <p:spPr>
          <a:xfrm>
            <a:off x="3124200" y="1172817"/>
            <a:ext cx="3962400" cy="5685183"/>
          </a:xfrm>
          <a:prstGeom prst="rect">
            <a:avLst/>
          </a:prstGeom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152400" y="914400"/>
            <a:ext cx="3505200" cy="1447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31" tIns="45715" rIns="91431" bIns="45715" rtlCol="0">
            <a:normAutofit/>
          </a:bodyPr>
          <a:lstStyle/>
          <a:p>
            <a:pPr marL="285750" indent="-285750">
              <a:spcBef>
                <a:spcPct val="20000"/>
              </a:spcBef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To be Constructed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11 kV Distribution Line 64.42 miles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400 V Distribution Line 53.57 miles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11/0.4 kV Distribution Transformer 78 </a:t>
            </a:r>
            <a:r>
              <a:rPr lang="en-US" sz="14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4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endParaRPr lang="en-US" sz="14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705600" y="762000"/>
            <a:ext cx="2362200" cy="1295400"/>
          </a:xfrm>
          <a:prstGeom prst="rect">
            <a:avLst/>
          </a:prstGeom>
          <a:solidFill>
            <a:srgbClr val="FFFF00"/>
          </a:solidFill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4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HsenwiTownship</a:t>
            </a:r>
            <a:endParaRPr lang="en-US" sz="14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 -   15 </a:t>
            </a:r>
            <a:r>
              <a:rPr lang="en-US" sz="14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4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608</a:t>
            </a:r>
          </a:p>
          <a:p>
            <a:pPr>
              <a:spcBef>
                <a:spcPct val="20000"/>
              </a:spcBef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Estimated Cost              -   443.26  </a:t>
            </a:r>
          </a:p>
          <a:p>
            <a:pPr>
              <a:spcBef>
                <a:spcPct val="20000"/>
              </a:spcBef>
              <a:defRPr/>
            </a:pPr>
            <a:r>
              <a:rPr lang="en-US" sz="14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</a:t>
            </a:r>
            <a:r>
              <a:rPr lang="en-US" sz="14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sz="14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705600" y="2133600"/>
            <a:ext cx="2362200" cy="990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4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 </a:t>
            </a:r>
            <a:r>
              <a:rPr lang="en-US" sz="14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Lashio</a:t>
            </a: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Township</a:t>
            </a:r>
          </a:p>
          <a:p>
            <a:pPr>
              <a:spcBef>
                <a:spcPct val="20000"/>
              </a:spcBef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 -   39 </a:t>
            </a:r>
            <a:r>
              <a:rPr lang="en-US" sz="14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4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1723</a:t>
            </a:r>
          </a:p>
          <a:p>
            <a:pPr>
              <a:spcBef>
                <a:spcPct val="20000"/>
              </a:spcBef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Estimated Cost              -   1323.33  </a:t>
            </a:r>
          </a:p>
          <a:p>
            <a:pPr>
              <a:spcBef>
                <a:spcPct val="20000"/>
              </a:spcBef>
              <a:defRPr/>
            </a:pPr>
            <a:r>
              <a:rPr lang="en-US" sz="14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</a:t>
            </a:r>
            <a:r>
              <a:rPr lang="en-US" sz="14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sz="14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717030" y="3200400"/>
            <a:ext cx="2362200" cy="1143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lIns="91431" tIns="45715" rIns="91431" bIns="45715" rtlCol="0">
            <a:normAutofit fontScale="92500" lnSpcReduction="20000"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4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</a:t>
            </a:r>
            <a:r>
              <a:rPr lang="en-US" sz="14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TantyanTownship</a:t>
            </a:r>
            <a:endParaRPr lang="en-US" sz="14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 -   14 </a:t>
            </a:r>
            <a:r>
              <a:rPr lang="en-US" sz="14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4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</a:t>
            </a:r>
            <a:r>
              <a:rPr lang="en-US" sz="15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739</a:t>
            </a:r>
          </a:p>
          <a:p>
            <a:pPr>
              <a:spcBef>
                <a:spcPct val="20000"/>
              </a:spcBef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Estimated Cost              -    541.49 </a:t>
            </a:r>
          </a:p>
          <a:p>
            <a:pPr>
              <a:spcBef>
                <a:spcPct val="20000"/>
              </a:spcBef>
              <a:defRPr/>
            </a:pPr>
            <a:r>
              <a:rPr lang="en-US" sz="14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</a:t>
            </a:r>
            <a:r>
              <a:rPr lang="en-US" sz="14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sz="14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6717030" y="4495800"/>
            <a:ext cx="2362200" cy="12954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4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</a:t>
            </a:r>
            <a:r>
              <a:rPr lang="en-US" sz="14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Mongyal</a:t>
            </a: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Township</a:t>
            </a:r>
          </a:p>
          <a:p>
            <a:pPr>
              <a:spcBef>
                <a:spcPct val="20000"/>
              </a:spcBef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 -   10 </a:t>
            </a:r>
            <a:r>
              <a:rPr lang="en-US" sz="14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4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441</a:t>
            </a:r>
          </a:p>
          <a:p>
            <a:pPr>
              <a:spcBef>
                <a:spcPct val="20000"/>
              </a:spcBef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Estimated Cost              -   466.89</a:t>
            </a:r>
          </a:p>
          <a:p>
            <a:pPr>
              <a:spcBef>
                <a:spcPct val="20000"/>
              </a:spcBef>
              <a:defRPr/>
            </a:pPr>
            <a:r>
              <a:rPr lang="en-US" sz="14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</a:t>
            </a:r>
            <a:r>
              <a:rPr lang="en-US" sz="14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sz="14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95300" y="457200"/>
            <a:ext cx="8915400" cy="762000"/>
          </a:xfrm>
        </p:spPr>
        <p:txBody>
          <a:bodyPr>
            <a:noAutofit/>
          </a:bodyPr>
          <a:lstStyle/>
          <a:p>
            <a:pPr>
              <a:lnSpc>
                <a:spcPts val="3300"/>
              </a:lnSpc>
            </a:pPr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Priority Electrification Plan for </a:t>
            </a:r>
            <a:r>
              <a:rPr lang="en-US" sz="2200" b="1" dirty="0" err="1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Kyaukme</a:t>
            </a:r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 District</a:t>
            </a:r>
            <a:b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</a:br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 (Within  2  miles from Existing  11  kV  Distribution  Line)</a:t>
            </a:r>
            <a:endParaRPr lang="en-US" sz="2200" b="1" dirty="0">
              <a:latin typeface="Myanmar2" pitchFamily="34" charset="0"/>
              <a:ea typeface="Myanmar3" pitchFamily="18" charset="0"/>
              <a:cs typeface="Myanmar2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1600200"/>
          <a:ext cx="9524999" cy="4346759"/>
        </p:xfrm>
        <a:graphic>
          <a:graphicData uri="http://schemas.openxmlformats.org/drawingml/2006/table">
            <a:tbl>
              <a:tblPr/>
              <a:tblGrid>
                <a:gridCol w="210424"/>
                <a:gridCol w="703787"/>
                <a:gridCol w="637028"/>
                <a:gridCol w="410700"/>
                <a:gridCol w="410700"/>
                <a:gridCol w="391161"/>
                <a:gridCol w="358596"/>
                <a:gridCol w="565385"/>
                <a:gridCol w="619820"/>
                <a:gridCol w="506768"/>
                <a:gridCol w="565385"/>
                <a:gridCol w="322774"/>
                <a:gridCol w="210424"/>
                <a:gridCol w="545845"/>
                <a:gridCol w="495370"/>
                <a:gridCol w="506768"/>
                <a:gridCol w="498626"/>
                <a:gridCol w="565385"/>
                <a:gridCol w="434668"/>
                <a:gridCol w="565385"/>
              </a:tblGrid>
              <a:tr h="45720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Township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No; of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Village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To be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Electrified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No of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House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House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hold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Popu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/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lation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To be constructed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Estimate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/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cost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(Mil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Kyats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)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Task regional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7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Cost for 11 kV Line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11/0.4 kV Transformer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400 V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Lines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(Miles)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Estimate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/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Cost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(Mil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Kyats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)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5486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mile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Material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Cost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Transport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Cost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Constru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/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ction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/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Cost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Total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kVA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Material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Cost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Trans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port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Cost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Constru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/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ction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/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Cost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Total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Kyaukme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886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886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4054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15.60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372.965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20.280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59.748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452.993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950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128.486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9.600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4.200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142.286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595.279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10.80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484.801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Hispaw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484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481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2242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7.35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175.724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9.555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28.151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213.429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102.680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82.144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28.750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213.574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427.004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5.98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268.436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Naungcho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731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682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3416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11.00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262.988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14.300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42.130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319.418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123.836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9.600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4.200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137.636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457.054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10.10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453.379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Namtu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927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927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4317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9.50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227.126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12.350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36.385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275.861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1150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192.457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15.200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6.650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214.307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490.168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12.90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579.068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</a:t>
                      </a: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Moemate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1995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1995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7948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7.07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169.030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9.191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27.078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205.299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1670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183.880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12.800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5.600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202.280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407.579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7.07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317.365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54864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Total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3359" marR="3359" marT="33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5023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4971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21977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50.52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1207.832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65.676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193.492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1467.00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5220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731.339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129.344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49.400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910.08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2377.083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46.85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2103.050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17536714"/>
              </p:ext>
            </p:extLst>
          </p:nvPr>
        </p:nvGraphicFramePr>
        <p:xfrm>
          <a:off x="152400" y="1295400"/>
          <a:ext cx="9565150" cy="3555063"/>
        </p:xfrm>
        <a:graphic>
          <a:graphicData uri="http://schemas.openxmlformats.org/drawingml/2006/table">
            <a:tbl>
              <a:tblPr/>
              <a:tblGrid>
                <a:gridCol w="3524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985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5578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5110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5110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8581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2388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054100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831850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831850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</a:tblGrid>
              <a:tr h="579453">
                <a:tc gridSpan="1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6071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 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Town</a:t>
                      </a:r>
                    </a:p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ship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 be Constructed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The effective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area </a:t>
                      </a:r>
                    </a:p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(within 2 mile)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Estimate Cost</a:t>
                      </a:r>
                      <a:b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</a:t>
                      </a:r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millon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kyats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2268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Substation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66kV </a:t>
                      </a:r>
                      <a:b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Line</a:t>
                      </a:r>
                      <a:b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(mile)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33kV</a:t>
                      </a:r>
                      <a:b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Line</a:t>
                      </a:r>
                      <a:b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(mile)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Total </a:t>
                      </a:r>
                      <a:b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Villages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b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House</a:t>
                      </a:r>
                    </a:p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hold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b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population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Material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Installation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22960"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Hispaw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33/11 kV 5 MVA  to 66/11 kV 10 MVA with</a:t>
                      </a:r>
                    </a:p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(2)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bay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484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2242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1588.49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125.3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1713.79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144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484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2242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1588.49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125.3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1713.79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41767" y="1103660"/>
            <a:ext cx="9601200" cy="76944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b"/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The additional electrification statement due to replacement</a:t>
            </a:r>
          </a:p>
          <a:p>
            <a:pPr algn="ctr" fontAlgn="b"/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66/11 kV substation for </a:t>
            </a:r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Northern Shan State </a:t>
            </a:r>
            <a:endParaRPr lang="en-US" sz="2200" b="1" dirty="0">
              <a:solidFill>
                <a:srgbClr val="000000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7353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kyaukme district new.jpg"/>
          <p:cNvPicPr>
            <a:picLocks noChangeAspect="1"/>
          </p:cNvPicPr>
          <p:nvPr/>
        </p:nvPicPr>
        <p:blipFill>
          <a:blip r:embed="rId2" cstate="print"/>
          <a:srcRect l="2033" t="21111" r="27516" b="8889"/>
          <a:stretch>
            <a:fillRect/>
          </a:stretch>
        </p:blipFill>
        <p:spPr>
          <a:xfrm>
            <a:off x="3493770" y="911157"/>
            <a:ext cx="4038600" cy="5413443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6998970" y="762000"/>
            <a:ext cx="2362200" cy="1143000"/>
          </a:xfrm>
          <a:prstGeom prst="rect">
            <a:avLst/>
          </a:prstGeom>
          <a:solidFill>
            <a:srgbClr val="FFFF00"/>
          </a:solidFill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3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 </a:t>
            </a: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Moemate</a:t>
            </a: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Township</a:t>
            </a: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 -   16 </a:t>
            </a: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3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1995</a:t>
            </a: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Estimated Cost              -   407.58  </a:t>
            </a:r>
          </a:p>
          <a:p>
            <a:pPr>
              <a:spcBef>
                <a:spcPct val="20000"/>
              </a:spcBef>
              <a:defRPr/>
            </a:pPr>
            <a:r>
              <a:rPr lang="en-US" sz="13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</a:t>
            </a: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sz="13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0" y="0"/>
            <a:ext cx="9906000" cy="685800"/>
          </a:xfrm>
          <a:prstGeom prst="rect">
            <a:avLst/>
          </a:prstGeom>
          <a:noFill/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Electrification Plan for Villages of </a:t>
            </a:r>
            <a:r>
              <a:rPr lang="en-US" sz="2200" b="1" dirty="0" err="1" smtClean="0">
                <a:latin typeface="Myanmar2" pitchFamily="34" charset="0"/>
                <a:cs typeface="Myanmar2" pitchFamily="34" charset="0"/>
              </a:rPr>
              <a:t>Kyaukme</a:t>
            </a: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 District</a:t>
            </a:r>
          </a:p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(Within 2 miles from Existing 11 kV Distribution Line)</a:t>
            </a:r>
            <a:endParaRPr lang="en-US" sz="22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998970" y="1981200"/>
            <a:ext cx="2362200" cy="12954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4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 </a:t>
            </a:r>
            <a:r>
              <a:rPr lang="en-US" sz="14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Namatu</a:t>
            </a: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Township</a:t>
            </a:r>
          </a:p>
          <a:p>
            <a:pPr>
              <a:spcBef>
                <a:spcPct val="20000"/>
              </a:spcBef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 -   19 </a:t>
            </a:r>
            <a:r>
              <a:rPr lang="en-US" sz="14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4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927</a:t>
            </a:r>
          </a:p>
          <a:p>
            <a:pPr>
              <a:spcBef>
                <a:spcPct val="20000"/>
              </a:spcBef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Estimated Cost              -   490.17  </a:t>
            </a:r>
          </a:p>
          <a:p>
            <a:pPr>
              <a:spcBef>
                <a:spcPct val="20000"/>
              </a:spcBef>
              <a:defRPr/>
            </a:pPr>
            <a:r>
              <a:rPr lang="en-US" sz="14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</a:t>
            </a:r>
            <a:r>
              <a:rPr lang="en-US" sz="14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sz="14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7010400" y="3310268"/>
            <a:ext cx="2362200" cy="12192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3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</a:t>
            </a: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Hsipaw</a:t>
            </a: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Township</a:t>
            </a: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 -   10 </a:t>
            </a: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3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481</a:t>
            </a: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Estimated Cost              -   427.00</a:t>
            </a:r>
          </a:p>
          <a:p>
            <a:pPr>
              <a:spcBef>
                <a:spcPct val="20000"/>
              </a:spcBef>
              <a:defRPr/>
            </a:pPr>
            <a:r>
              <a:rPr lang="en-US" sz="13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</a:t>
            </a: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sz="13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7010400" y="4572000"/>
            <a:ext cx="2362200" cy="13716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4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</a:t>
            </a:r>
            <a:r>
              <a:rPr lang="en-US" sz="14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Kyaukme</a:t>
            </a: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Township</a:t>
            </a:r>
          </a:p>
          <a:p>
            <a:pPr>
              <a:spcBef>
                <a:spcPct val="20000"/>
              </a:spcBef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 -   12 </a:t>
            </a:r>
            <a:r>
              <a:rPr lang="en-US" sz="14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4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886</a:t>
            </a:r>
          </a:p>
          <a:p>
            <a:pPr>
              <a:spcBef>
                <a:spcPct val="20000"/>
              </a:spcBef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Estimated Cost              -  595.28   </a:t>
            </a:r>
          </a:p>
          <a:p>
            <a:pPr>
              <a:spcBef>
                <a:spcPct val="20000"/>
              </a:spcBef>
              <a:defRPr/>
            </a:pPr>
            <a:r>
              <a:rPr lang="en-US" sz="14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</a:t>
            </a:r>
            <a:r>
              <a:rPr lang="en-US" sz="14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sz="14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676400" y="5638800"/>
            <a:ext cx="2971800" cy="1143000"/>
          </a:xfrm>
          <a:prstGeom prst="rect">
            <a:avLst/>
          </a:prstGeom>
          <a:solidFill>
            <a:srgbClr val="B4FCAE"/>
          </a:solidFill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4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</a:t>
            </a:r>
            <a:r>
              <a:rPr lang="en-US" sz="14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Naungcho</a:t>
            </a: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Township</a:t>
            </a:r>
          </a:p>
          <a:p>
            <a:pPr>
              <a:spcBef>
                <a:spcPct val="20000"/>
              </a:spcBef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 -   12 </a:t>
            </a:r>
            <a:r>
              <a:rPr lang="en-US" sz="14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4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682</a:t>
            </a:r>
          </a:p>
          <a:p>
            <a:pPr>
              <a:spcBef>
                <a:spcPct val="20000"/>
              </a:spcBef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Estimated Cost              -   457.05 (mil </a:t>
            </a:r>
            <a:r>
              <a:rPr lang="en-US" sz="14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sz="14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228600" y="914400"/>
            <a:ext cx="3505200" cy="1143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31" tIns="45715" rIns="91431" bIns="45715" rtlCol="0">
            <a:normAutofit/>
          </a:bodyPr>
          <a:lstStyle/>
          <a:p>
            <a:pPr marL="285750" indent="-285750">
              <a:spcBef>
                <a:spcPct val="20000"/>
              </a:spcBef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To be Constructed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11 kV Distribution Line 50.52 miles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400 V Distribution Line 46.85 miles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11/0.4 kV Distribution Transformer 69 </a:t>
            </a:r>
            <a:r>
              <a:rPr lang="en-US" sz="14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4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endParaRPr lang="en-US" sz="14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4201</TotalTime>
  <Words>1773</Words>
  <Application>Microsoft Office PowerPoint</Application>
  <PresentationFormat>A4 Paper (210x297 mm)</PresentationFormat>
  <Paragraphs>830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Slide 1</vt:lpstr>
      <vt:lpstr>Slide 2</vt:lpstr>
      <vt:lpstr>Priority Electrification Plan for Northern Shan State  (Within  2  miles from Existing  11  kV  Distribution  Line)</vt:lpstr>
      <vt:lpstr>Slide 4</vt:lpstr>
      <vt:lpstr>Priority Electrification Plan for Lashio District   (Within  2  miles from Existing  11  kV  Distribution  Line)</vt:lpstr>
      <vt:lpstr>Slide 6</vt:lpstr>
      <vt:lpstr>Priority Electrification Plan for Kyaukme District  (Within  2  miles from Existing  11  kV  Distribution  Line)</vt:lpstr>
      <vt:lpstr>Slide 8</vt:lpstr>
      <vt:lpstr>Slide 9</vt:lpstr>
      <vt:lpstr>Priority Electrification Plan for Muse District   (Within  2  miles from Existing  11  kV  Distribution  Line)</vt:lpstr>
      <vt:lpstr>Slide 11</vt:lpstr>
      <vt:lpstr>The Statement of Fiscal Yearly Budget and Electrified Connection for Northern Shan State </vt:lpstr>
      <vt:lpstr>Main  Materials  List  Transported  to  Lashio  District  Office</vt:lpstr>
      <vt:lpstr>Main  Materials  List  Transported  to  Kyaukme  District  Office</vt:lpstr>
      <vt:lpstr>Main  Materials  List  Transported  to  Muse  District  Office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idea</dc:creator>
  <cp:lastModifiedBy>HP</cp:lastModifiedBy>
  <cp:revision>562</cp:revision>
  <dcterms:created xsi:type="dcterms:W3CDTF">2015-08-28T09:51:45Z</dcterms:created>
  <dcterms:modified xsi:type="dcterms:W3CDTF">2015-10-21T03:21:14Z</dcterms:modified>
</cp:coreProperties>
</file>